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4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5A8E1-CB6F-4748-97EE-6C82E0BA7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55B08F7-0EEC-4FC0-A7D3-EB8EAD929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63B1C04-4F95-4E39-9FD7-BBA03B0E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45BDE31-AFCF-469F-BEC6-C4DEFA80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D17EE8-3CF3-4C5F-8DE7-E5367F9F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46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5FD78-C54B-4F98-9482-14E90B1C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8F0ADE5-ABE8-4BEB-90CF-A6574A37B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33A83CB-7318-4AFD-94AB-C81953DC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1333919-D64E-4861-8E96-073AE2BF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47012A6-D762-484B-983C-932D0065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49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5FD4DB4-9BDD-473C-A297-27F01C079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353E266-42A5-4E4E-AF7C-C8A91512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C87AC25-E40D-4B5C-815B-8020AD0F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B33199-A249-4E85-81A8-FEFAFED7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7DE9BE-4745-4E0F-AC7B-3FFA7D7F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051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>
                <a:solidFill>
                  <a:schemeClr val="accent6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61D-9F7B-464B-B912-550EA108FF8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D426-B95A-4366-8052-B66B632D5FCB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53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BA65A-3669-446E-B7C0-F9DE08F9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238404-188D-4176-A182-25B85CD1D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5CF2845-20AA-493E-99C3-7F0AECBC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262D39F-7CB5-4C93-A73E-ED357CED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EA70D3F-7FBE-4D95-9E6E-A2101464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44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73DEB-971B-43E6-8ADA-6266A0C7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E883464-A7EC-4008-8E07-A40FEC0D9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766A6A4-AB3B-4D89-B247-48BAF9BA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B1CB97-1FBF-4126-B838-8AD9899A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446930E-243A-4D30-A46F-3CCA6637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950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BDCC-3267-4A79-8CBB-C806453C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469B1F-14F5-4521-B07B-C018C547E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7AB5097-E1CC-4D8D-82A3-2CB1298AE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E8B377E-C1E0-4BD4-80CE-B1B06499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02FC51A-6CE5-45D6-A787-7F9D3EB9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9A42953-E939-4760-97BD-07EF8F1E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905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0C68B-B42C-4A8B-80CD-67C8CDE0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50A3C2F-CED3-43BC-9412-905F05034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9459C76-E92F-434A-A36A-1F3859FBA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24AE992-CB81-4EFC-9B88-F39F72A9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AC23A3B-CEEA-4E23-A816-0761859E7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C880A24-CFE5-4626-8FA2-9A3ACE0F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7AEFDEE-9A6E-4BF5-B779-339245B2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9EBB822-E67E-4F79-820C-64C7C3ED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52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F7B8D-5E56-473C-AF5A-7271A86A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C0D7151-725D-4867-B45A-D3EFD025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D3F305-B801-40A0-8AE1-9510ABA1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541674F-0EC9-4989-B5F3-AB399FF8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803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2D857BA-7A7A-40AE-A6D2-5B8A0652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87CC0EE-F2F1-45B6-98BB-85062C17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3D6DF09-4638-4D7B-B574-441D2E21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722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98330-0008-47A0-980B-60B56317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AE5AF1-12EA-4A46-B624-98AEFF7CD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F0C2ED9-440E-4E2B-81A1-11C6BEA88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75E078A-7374-4AA8-A429-4ABD14FD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050B32F-ADF0-4C85-8D4F-3B61BAFE8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8CCE55-F235-40F5-A4D9-2791797D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11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BB5E9-CF21-45A6-856F-3E5F02C4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B8D502A-6FA7-488A-B4A2-2408F5664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7C29461-25A3-40BB-A251-64F298A8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F3FF9BF-CF85-47AF-8C91-7B5998A8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7970EDB-A9B1-48B8-A6F9-811479B0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A9E54B7-9B28-4A6D-81D1-BA615DAA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44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A64D04C-273C-423E-BDE6-B3DDA899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546492B-6E6C-453E-9662-3A75197C5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A731D70-F1D9-44E9-ADFC-E3BE4E755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912D-910C-4224-93BB-0E48B8784AB4}" type="datetimeFigureOut">
              <a:rPr lang="uk-UA" smtClean="0"/>
              <a:t>01.07.2020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27D6AA-17F0-484A-B614-34DAEFA91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3E51B76-3155-4114-A429-8363975EC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D7E3-71CD-4FD4-8A60-4F8C039FA78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816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t="15981" r="21035" b="62158"/>
          <a:stretch/>
        </p:blipFill>
        <p:spPr>
          <a:xfrm>
            <a:off x="1415481" y="165804"/>
            <a:ext cx="5066051" cy="12452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t="74278" r="21035" b="3837"/>
          <a:stretch/>
        </p:blipFill>
        <p:spPr>
          <a:xfrm>
            <a:off x="797751" y="13175"/>
            <a:ext cx="4587973" cy="117627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92" b="7365"/>
          <a:stretch/>
        </p:blipFill>
        <p:spPr>
          <a:xfrm>
            <a:off x="1590286" y="4435202"/>
            <a:ext cx="8546222" cy="17897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775520" y="227208"/>
            <a:ext cx="2487824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US" sz="3400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Kredo</a:t>
            </a:r>
            <a:r>
              <a:rPr lang="en-US" sz="34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FIAT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10667" y="4374655"/>
            <a:ext cx="4556845" cy="247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uk-UA" sz="900" i="1" dirty="0"/>
              <a:t>*- Ставка відповідно до індексу </a:t>
            </a:r>
            <a:r>
              <a:rPr lang="en-US" sz="900" i="1" dirty="0"/>
              <a:t>URDI </a:t>
            </a:r>
            <a:r>
              <a:rPr lang="uk-UA" sz="900" i="1" dirty="0"/>
              <a:t>НБУ  з </a:t>
            </a:r>
            <a:r>
              <a:rPr lang="ru-RU" sz="900" i="1" dirty="0"/>
              <a:t>25</a:t>
            </a:r>
            <a:r>
              <a:rPr lang="en-US" sz="900" i="1" dirty="0"/>
              <a:t> </a:t>
            </a:r>
            <a:r>
              <a:rPr lang="uk-UA" sz="900" i="1" dirty="0"/>
              <a:t>місяця кредитування</a:t>
            </a:r>
          </a:p>
        </p:txBody>
      </p:sp>
      <p:grpSp>
        <p:nvGrpSpPr>
          <p:cNvPr id="124" name="Групувати 123"/>
          <p:cNvGrpSpPr/>
          <p:nvPr/>
        </p:nvGrpSpPr>
        <p:grpSpPr>
          <a:xfrm>
            <a:off x="1605957" y="4618526"/>
            <a:ext cx="9230915" cy="2220841"/>
            <a:chOff x="254762" y="4597448"/>
            <a:chExt cx="8879684" cy="1954950"/>
          </a:xfrm>
        </p:grpSpPr>
        <p:sp>
          <p:nvSpPr>
            <p:cNvPr id="125" name="Полілінія 124"/>
            <p:cNvSpPr/>
            <p:nvPr/>
          </p:nvSpPr>
          <p:spPr>
            <a:xfrm>
              <a:off x="254762" y="6054488"/>
              <a:ext cx="8584536" cy="242473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26" name="Полілінія 125"/>
            <p:cNvSpPr/>
            <p:nvPr/>
          </p:nvSpPr>
          <p:spPr>
            <a:xfrm>
              <a:off x="261972" y="5795905"/>
              <a:ext cx="8584536" cy="242473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Страхування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від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нещасних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випадків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(НВ)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27" name="Полілінія 126"/>
            <p:cNvSpPr/>
            <p:nvPr/>
          </p:nvSpPr>
          <p:spPr>
            <a:xfrm>
              <a:off x="261972" y="5390559"/>
              <a:ext cx="8584536" cy="400625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Перелік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акредитованих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страхових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компаній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для КАСКО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28" name="Полілінія 127"/>
            <p:cNvSpPr/>
            <p:nvPr/>
          </p:nvSpPr>
          <p:spPr>
            <a:xfrm>
              <a:off x="272224" y="5137617"/>
              <a:ext cx="8584536" cy="242473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00" dirty="0">
                  <a:ln/>
                  <a:cs typeface="Narkisim" panose="020E0502050101010101" pitchFamily="34" charset="-79"/>
                </a:rPr>
                <a:t>Схема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погашення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29" name="Полілінія 128"/>
            <p:cNvSpPr/>
            <p:nvPr/>
          </p:nvSpPr>
          <p:spPr>
            <a:xfrm>
              <a:off x="272249" y="4850131"/>
              <a:ext cx="8584536" cy="278815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Комісія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за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видачу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30" name="Полілінія 129"/>
            <p:cNvSpPr/>
            <p:nvPr/>
          </p:nvSpPr>
          <p:spPr>
            <a:xfrm>
              <a:off x="274932" y="4597448"/>
              <a:ext cx="8584536" cy="242473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b="1" kern="100" dirty="0">
                  <a:ln/>
                  <a:cs typeface="Narkisim" panose="020E0502050101010101" pitchFamily="34" charset="-79"/>
                </a:rPr>
                <a:t>Для марок авто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31" name="Полілінія 130"/>
            <p:cNvSpPr/>
            <p:nvPr/>
          </p:nvSpPr>
          <p:spPr>
            <a:xfrm>
              <a:off x="4070444" y="6113430"/>
              <a:ext cx="4525178" cy="142065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uk-UA" sz="1200" b="1" kern="100" dirty="0"/>
            </a:p>
          </p:txBody>
        </p:sp>
        <p:sp>
          <p:nvSpPr>
            <p:cNvPr id="132" name="Полілінія 131"/>
            <p:cNvSpPr/>
            <p:nvPr/>
          </p:nvSpPr>
          <p:spPr>
            <a:xfrm>
              <a:off x="4072074" y="5889390"/>
              <a:ext cx="5062372" cy="45719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00" dirty="0" err="1">
                  <a:ln w="11430"/>
                </a:rPr>
                <a:t>Відсутнє</a:t>
              </a:r>
              <a:endParaRPr lang="uk-UA" sz="1200" b="1" kern="100" dirty="0"/>
            </a:p>
          </p:txBody>
        </p:sp>
        <p:sp>
          <p:nvSpPr>
            <p:cNvPr id="133" name="Полілінія 132"/>
            <p:cNvSpPr/>
            <p:nvPr/>
          </p:nvSpPr>
          <p:spPr>
            <a:xfrm>
              <a:off x="4070444" y="5504163"/>
              <a:ext cx="4941830" cy="156111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indent="-108000">
                <a:spcBef>
                  <a:spcPct val="0"/>
                </a:spcBef>
                <a:buSzPct val="130000"/>
                <a:buFont typeface="Arial" panose="020B0604020202020204" pitchFamily="34" charset="0"/>
                <a:buChar char="•"/>
              </a:pPr>
              <a:r>
                <a:rPr lang="ru-RU" sz="950" b="1" dirty="0" err="1">
                  <a:ln w="11430"/>
                  <a:solidFill>
                    <a:prstClr val="black"/>
                  </a:solidFill>
                </a:rPr>
                <a:t>ПрАТ</a:t>
              </a:r>
              <a:r>
                <a:rPr lang="ru-RU" sz="950" b="1" dirty="0">
                  <a:ln w="11430"/>
                  <a:solidFill>
                    <a:prstClr val="black"/>
                  </a:solidFill>
                </a:rPr>
                <a:t> СК «ПЗУ УКРАЇНА», </a:t>
              </a:r>
              <a:r>
                <a:rPr lang="ru-RU" sz="950" b="1" dirty="0" err="1">
                  <a:ln w="11430"/>
                  <a:solidFill>
                    <a:prstClr val="black"/>
                  </a:solidFill>
                </a:rPr>
                <a:t>ПрАТ</a:t>
              </a:r>
              <a:r>
                <a:rPr lang="ru-RU" sz="950" b="1" dirty="0">
                  <a:ln w="11430"/>
                  <a:solidFill>
                    <a:prstClr val="black"/>
                  </a:solidFill>
                </a:rPr>
                <a:t> «СК «УНІКА», </a:t>
              </a:r>
              <a:r>
                <a:rPr lang="ru-RU" sz="950" b="1" dirty="0" err="1">
                  <a:ln w="11430"/>
                  <a:solidFill>
                    <a:prstClr val="black"/>
                  </a:solidFill>
                </a:rPr>
                <a:t>ПрАТ</a:t>
              </a:r>
              <a:r>
                <a:rPr lang="ru-RU" sz="950" b="1" dirty="0">
                  <a:ln w="11430"/>
                  <a:solidFill>
                    <a:prstClr val="black"/>
                  </a:solidFill>
                </a:rPr>
                <a:t> «СК «ВУСО», </a:t>
              </a:r>
              <a:r>
                <a:rPr lang="ru-RU" sz="950" b="1" dirty="0" err="1">
                  <a:ln w="11430"/>
                  <a:solidFill>
                    <a:prstClr val="black"/>
                  </a:solidFill>
                </a:rPr>
                <a:t>ПрАТ</a:t>
              </a:r>
              <a:r>
                <a:rPr lang="ru-RU" sz="950" b="1" dirty="0">
                  <a:ln w="11430"/>
                  <a:solidFill>
                    <a:prstClr val="black"/>
                  </a:solidFill>
                </a:rPr>
                <a:t> «СК «АРСЕНАЛ СТРАХУВАННЯ», ТДВ «СК «ВІДІ-СТРАХУВАННЯ»,, </a:t>
              </a:r>
              <a:r>
                <a:rPr lang="ru-RU" sz="950" b="1" dirty="0" err="1">
                  <a:ln w="11430"/>
                  <a:solidFill>
                    <a:prstClr val="black"/>
                  </a:solidFill>
                </a:rPr>
                <a:t>ПрАТ</a:t>
              </a:r>
              <a:r>
                <a:rPr lang="ru-RU" sz="950" b="1" dirty="0">
                  <a:ln w="11430"/>
                  <a:solidFill>
                    <a:prstClr val="black"/>
                  </a:solidFill>
                </a:rPr>
                <a:t> «СК «АЛЬФА СТРАХУВАННЯ», АТ "СК"АРКС",  ПАТ «СК «УНІВЕРСАЛЬНА»</a:t>
              </a:r>
              <a:endParaRPr lang="uk-UA" sz="950" b="1" dirty="0">
                <a:ln w="11430"/>
                <a:solidFill>
                  <a:prstClr val="black"/>
                </a:solidFill>
              </a:endParaRPr>
            </a:p>
          </p:txBody>
        </p:sp>
        <p:sp>
          <p:nvSpPr>
            <p:cNvPr id="134" name="Полілінія 133"/>
            <p:cNvSpPr/>
            <p:nvPr/>
          </p:nvSpPr>
          <p:spPr>
            <a:xfrm>
              <a:off x="4077315" y="5189552"/>
              <a:ext cx="4525178" cy="142065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00" dirty="0" err="1">
                  <a:ln w="11430"/>
                </a:rPr>
                <a:t>Ануїтет</a:t>
              </a:r>
              <a:endParaRPr lang="uk-UA" sz="1200" b="1" kern="100" dirty="0"/>
            </a:p>
          </p:txBody>
        </p:sp>
        <p:sp>
          <p:nvSpPr>
            <p:cNvPr id="135" name="Полілінія 134"/>
            <p:cNvSpPr/>
            <p:nvPr/>
          </p:nvSpPr>
          <p:spPr>
            <a:xfrm>
              <a:off x="4070444" y="4923903"/>
              <a:ext cx="4525178" cy="142065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1" kern="100" dirty="0">
                  <a:ln w="11430"/>
                </a:rPr>
                <a:t>2</a:t>
              </a:r>
              <a:r>
                <a:rPr lang="ru-RU" sz="1200" b="1" kern="100" dirty="0">
                  <a:ln w="11430"/>
                </a:rPr>
                <a:t>,</a:t>
              </a:r>
              <a:r>
                <a:rPr lang="en-US" sz="1200" b="1" kern="100" dirty="0">
                  <a:ln w="11430"/>
                </a:rPr>
                <a:t>9</a:t>
              </a:r>
              <a:r>
                <a:rPr lang="ru-RU" sz="1200" b="1" kern="100" dirty="0">
                  <a:ln w="11430"/>
                </a:rPr>
                <a:t>9% (12-24 </a:t>
              </a:r>
              <a:r>
                <a:rPr lang="ru-RU" sz="1200" b="1" kern="100" dirty="0" err="1">
                  <a:ln w="11430"/>
                </a:rPr>
                <a:t>міс</a:t>
              </a:r>
              <a:r>
                <a:rPr lang="ru-RU" sz="1200" b="1" kern="100" dirty="0">
                  <a:ln w="11430"/>
                </a:rPr>
                <a:t>)</a:t>
              </a:r>
              <a:r>
                <a:rPr lang="en-US" sz="1200" b="1" kern="100" dirty="0">
                  <a:ln w="11430"/>
                </a:rPr>
                <a:t>; </a:t>
              </a:r>
              <a:r>
                <a:rPr lang="uk-UA" sz="1200" b="1" kern="100" dirty="0">
                  <a:ln w="11430"/>
                </a:rPr>
                <a:t>0,99% (36 міс)</a:t>
              </a:r>
              <a:r>
                <a:rPr lang="en-US" sz="1200" b="1" kern="100" dirty="0">
                  <a:ln w="11430"/>
                </a:rPr>
                <a:t>;</a:t>
              </a:r>
              <a:r>
                <a:rPr lang="ru-RU" sz="1200" b="1" kern="100" dirty="0">
                  <a:ln w="11430"/>
                </a:rPr>
                <a:t> </a:t>
              </a:r>
              <a:r>
                <a:rPr lang="uk-UA" sz="1200" b="1" kern="100" dirty="0">
                  <a:ln w="11430"/>
                </a:rPr>
                <a:t>0% (48-84 міс)</a:t>
              </a:r>
              <a:endParaRPr lang="uk-UA" sz="1200" b="1" kern="100" dirty="0"/>
            </a:p>
          </p:txBody>
        </p:sp>
        <p:sp>
          <p:nvSpPr>
            <p:cNvPr id="136" name="Полілінія 135"/>
            <p:cNvSpPr/>
            <p:nvPr/>
          </p:nvSpPr>
          <p:spPr>
            <a:xfrm>
              <a:off x="4072024" y="4652219"/>
              <a:ext cx="4878331" cy="120086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200" b="1" kern="100" dirty="0">
                  <a:ln w="11430"/>
                </a:rPr>
                <a:t>Автомобілі марки </a:t>
              </a:r>
              <a:r>
                <a:rPr lang="en-US" sz="1200" b="1" kern="100" dirty="0">
                  <a:ln w="11430"/>
                </a:rPr>
                <a:t>Fiat</a:t>
              </a:r>
              <a:endParaRPr lang="uk-UA" sz="1200" kern="100" dirty="0"/>
            </a:p>
          </p:txBody>
        </p:sp>
        <p:sp>
          <p:nvSpPr>
            <p:cNvPr id="138" name="Полілінія 137"/>
            <p:cNvSpPr/>
            <p:nvPr/>
          </p:nvSpPr>
          <p:spPr>
            <a:xfrm>
              <a:off x="261972" y="6309925"/>
              <a:ext cx="8584536" cy="242473"/>
            </a:xfrm>
            <a:custGeom>
              <a:avLst/>
              <a:gdLst>
                <a:gd name="connsiteX0" fmla="*/ 0 w 7855691"/>
                <a:gd name="connsiteY0" fmla="*/ 0 h 502410"/>
                <a:gd name="connsiteX1" fmla="*/ 7855691 w 7855691"/>
                <a:gd name="connsiteY1" fmla="*/ 0 h 502410"/>
                <a:gd name="connsiteX2" fmla="*/ 7855691 w 7855691"/>
                <a:gd name="connsiteY2" fmla="*/ 502410 h 502410"/>
                <a:gd name="connsiteX3" fmla="*/ 0 w 7855691"/>
                <a:gd name="connsiteY3" fmla="*/ 502410 h 502410"/>
                <a:gd name="connsiteX4" fmla="*/ 0 w 7855691"/>
                <a:gd name="connsiteY4" fmla="*/ 0 h 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5691" h="502410">
                  <a:moveTo>
                    <a:pt x="0" y="0"/>
                  </a:moveTo>
                  <a:lnTo>
                    <a:pt x="7855691" y="0"/>
                  </a:lnTo>
                  <a:lnTo>
                    <a:pt x="7855691" y="502410"/>
                  </a:lnTo>
                  <a:lnTo>
                    <a:pt x="0" y="50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6000" rIns="3973566" bIns="4572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Акредитовані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страхові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</a:t>
              </a:r>
              <a:r>
                <a:rPr lang="ru-RU" sz="1200" b="1" kern="100" dirty="0" err="1">
                  <a:ln/>
                  <a:cs typeface="Narkisim" panose="020E0502050101010101" pitchFamily="34" charset="-79"/>
                </a:rPr>
                <a:t>компанії</a:t>
              </a:r>
              <a:r>
                <a:rPr lang="ru-RU" sz="1200" b="1" kern="100" dirty="0">
                  <a:ln/>
                  <a:cs typeface="Narkisim" panose="020E0502050101010101" pitchFamily="34" charset="-79"/>
                </a:rPr>
                <a:t> для НВ</a:t>
              </a:r>
              <a:endParaRPr lang="uk-UA" sz="1200" kern="100" dirty="0">
                <a:cs typeface="Narkisim" panose="020E0502050101010101" pitchFamily="34" charset="-79"/>
              </a:endParaRPr>
            </a:p>
          </p:txBody>
        </p:sp>
        <p:sp>
          <p:nvSpPr>
            <p:cNvPr id="139" name="Полілінія 138"/>
            <p:cNvSpPr/>
            <p:nvPr/>
          </p:nvSpPr>
          <p:spPr>
            <a:xfrm>
              <a:off x="4070444" y="6362149"/>
              <a:ext cx="4525178" cy="142065"/>
            </a:xfrm>
            <a:custGeom>
              <a:avLst/>
              <a:gdLst>
                <a:gd name="connsiteX0" fmla="*/ 0 w 4918985"/>
                <a:gd name="connsiteY0" fmla="*/ 0 h 432866"/>
                <a:gd name="connsiteX1" fmla="*/ 4918985 w 4918985"/>
                <a:gd name="connsiteY1" fmla="*/ 0 h 432866"/>
                <a:gd name="connsiteX2" fmla="*/ 4918985 w 4918985"/>
                <a:gd name="connsiteY2" fmla="*/ 432866 h 432866"/>
                <a:gd name="connsiteX3" fmla="*/ 0 w 4918985"/>
                <a:gd name="connsiteY3" fmla="*/ 432866 h 432866"/>
                <a:gd name="connsiteX4" fmla="*/ 0 w 4918985"/>
                <a:gd name="connsiteY4" fmla="*/ 0 h 43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8985" h="432866">
                  <a:moveTo>
                    <a:pt x="0" y="0"/>
                  </a:moveTo>
                  <a:lnTo>
                    <a:pt x="4918985" y="0"/>
                  </a:lnTo>
                  <a:lnTo>
                    <a:pt x="4918985" y="432866"/>
                  </a:lnTo>
                  <a:lnTo>
                    <a:pt x="0" y="4328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00" dirty="0" err="1">
                  <a:ln w="11430"/>
                  <a:solidFill>
                    <a:schemeClr val="tx1"/>
                  </a:solidFill>
                </a:rPr>
                <a:t>Немає</a:t>
              </a:r>
              <a:endParaRPr lang="uk-UA" sz="1200" b="1" kern="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Групувати 136">
            <a:extLst>
              <a:ext uri="{FF2B5EF4-FFF2-40B4-BE49-F238E27FC236}">
                <a16:creationId xmlns:a16="http://schemas.microsoft.com/office/drawing/2014/main" id="{F57B7F49-E500-4C90-9B0D-81289756AA0D}"/>
              </a:ext>
            </a:extLst>
          </p:cNvPr>
          <p:cNvGrpSpPr/>
          <p:nvPr/>
        </p:nvGrpSpPr>
        <p:grpSpPr>
          <a:xfrm>
            <a:off x="1590286" y="1566565"/>
            <a:ext cx="8965773" cy="2661517"/>
            <a:chOff x="53151" y="1634742"/>
            <a:chExt cx="8965773" cy="3089806"/>
          </a:xfrm>
        </p:grpSpPr>
        <p:grpSp>
          <p:nvGrpSpPr>
            <p:cNvPr id="140" name="Групувати 139">
              <a:extLst>
                <a:ext uri="{FF2B5EF4-FFF2-40B4-BE49-F238E27FC236}">
                  <a16:creationId xmlns:a16="http://schemas.microsoft.com/office/drawing/2014/main" id="{38602977-F343-4BC0-9B80-65CDF8DD9A39}"/>
                </a:ext>
              </a:extLst>
            </p:cNvPr>
            <p:cNvGrpSpPr/>
            <p:nvPr/>
          </p:nvGrpSpPr>
          <p:grpSpPr>
            <a:xfrm>
              <a:off x="53151" y="1659714"/>
              <a:ext cx="1809907" cy="3029419"/>
              <a:chOff x="444720" y="1292666"/>
              <a:chExt cx="2169048" cy="5192560"/>
            </a:xfrm>
          </p:grpSpPr>
          <p:sp>
            <p:nvSpPr>
              <p:cNvPr id="191" name="Полілінія 12">
                <a:extLst>
                  <a:ext uri="{FF2B5EF4-FFF2-40B4-BE49-F238E27FC236}">
                    <a16:creationId xmlns:a16="http://schemas.microsoft.com/office/drawing/2014/main" id="{4A61390F-E686-4DD1-8F59-2E6BF8799AA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3772" y="1292666"/>
                <a:ext cx="2139996" cy="420754"/>
              </a:xfrm>
              <a:custGeom>
                <a:avLst/>
                <a:gdLst>
                  <a:gd name="connsiteX0" fmla="*/ 0 w 2204147"/>
                  <a:gd name="connsiteY0" fmla="*/ 0 h 509499"/>
                  <a:gd name="connsiteX1" fmla="*/ 1949398 w 2204147"/>
                  <a:gd name="connsiteY1" fmla="*/ 0 h 509499"/>
                  <a:gd name="connsiteX2" fmla="*/ 2204147 w 2204147"/>
                  <a:gd name="connsiteY2" fmla="*/ 254750 h 509499"/>
                  <a:gd name="connsiteX3" fmla="*/ 1949398 w 2204147"/>
                  <a:gd name="connsiteY3" fmla="*/ 509499 h 509499"/>
                  <a:gd name="connsiteX4" fmla="*/ 0 w 2204147"/>
                  <a:gd name="connsiteY4" fmla="*/ 509499 h 509499"/>
                  <a:gd name="connsiteX5" fmla="*/ 254750 w 2204147"/>
                  <a:gd name="connsiteY5" fmla="*/ 254750 h 509499"/>
                  <a:gd name="connsiteX6" fmla="*/ 0 w 2204147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04147" h="509499">
                    <a:moveTo>
                      <a:pt x="0" y="0"/>
                    </a:moveTo>
                    <a:lnTo>
                      <a:pt x="1949398" y="0"/>
                    </a:lnTo>
                    <a:lnTo>
                      <a:pt x="2204147" y="254750"/>
                    </a:lnTo>
                    <a:lnTo>
                      <a:pt x="1949398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Аванс</a:t>
                </a:r>
              </a:p>
            </p:txBody>
          </p:sp>
          <p:sp>
            <p:nvSpPr>
              <p:cNvPr id="192" name="Полілінія 33">
                <a:extLst>
                  <a:ext uri="{FF2B5EF4-FFF2-40B4-BE49-F238E27FC236}">
                    <a16:creationId xmlns:a16="http://schemas.microsoft.com/office/drawing/2014/main" id="{6705F60A-1054-4AF8-BDD9-38CEB37BCC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3500" y="2500388"/>
                <a:ext cx="2139996" cy="420754"/>
              </a:xfrm>
              <a:custGeom>
                <a:avLst/>
                <a:gdLst>
                  <a:gd name="connsiteX0" fmla="*/ 0 w 1736932"/>
                  <a:gd name="connsiteY0" fmla="*/ 0 h 509499"/>
                  <a:gd name="connsiteX1" fmla="*/ 1482183 w 1736932"/>
                  <a:gd name="connsiteY1" fmla="*/ 0 h 509499"/>
                  <a:gd name="connsiteX2" fmla="*/ 1736932 w 1736932"/>
                  <a:gd name="connsiteY2" fmla="*/ 254750 h 509499"/>
                  <a:gd name="connsiteX3" fmla="*/ 1482183 w 1736932"/>
                  <a:gd name="connsiteY3" fmla="*/ 509499 h 509499"/>
                  <a:gd name="connsiteX4" fmla="*/ 0 w 1736932"/>
                  <a:gd name="connsiteY4" fmla="*/ 509499 h 509499"/>
                  <a:gd name="connsiteX5" fmla="*/ 254750 w 1736932"/>
                  <a:gd name="connsiteY5" fmla="*/ 254750 h 509499"/>
                  <a:gd name="connsiteX6" fmla="*/ 0 w 1736932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6932" h="509499">
                    <a:moveTo>
                      <a:pt x="0" y="0"/>
                    </a:moveTo>
                    <a:lnTo>
                      <a:pt x="1482183" y="0"/>
                    </a:lnTo>
                    <a:lnTo>
                      <a:pt x="1736932" y="254750"/>
                    </a:lnTo>
                    <a:lnTo>
                      <a:pt x="1482183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530" tIns="8890" rIns="254749" bIns="8890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12 </a:t>
                </a: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міс</a:t>
                </a:r>
              </a:p>
            </p:txBody>
          </p:sp>
          <p:sp>
            <p:nvSpPr>
              <p:cNvPr id="193" name="Полілінія 37">
                <a:extLst>
                  <a:ext uri="{FF2B5EF4-FFF2-40B4-BE49-F238E27FC236}">
                    <a16:creationId xmlns:a16="http://schemas.microsoft.com/office/drawing/2014/main" id="{27886E49-8E21-4C1A-B83C-C71E86B260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736" y="3099930"/>
                <a:ext cx="2139996" cy="420754"/>
              </a:xfrm>
              <a:custGeom>
                <a:avLst/>
                <a:gdLst>
                  <a:gd name="connsiteX0" fmla="*/ 0 w 1701445"/>
                  <a:gd name="connsiteY0" fmla="*/ 0 h 509499"/>
                  <a:gd name="connsiteX1" fmla="*/ 1446696 w 1701445"/>
                  <a:gd name="connsiteY1" fmla="*/ 0 h 509499"/>
                  <a:gd name="connsiteX2" fmla="*/ 1701445 w 1701445"/>
                  <a:gd name="connsiteY2" fmla="*/ 254750 h 509499"/>
                  <a:gd name="connsiteX3" fmla="*/ 1446696 w 1701445"/>
                  <a:gd name="connsiteY3" fmla="*/ 509499 h 509499"/>
                  <a:gd name="connsiteX4" fmla="*/ 0 w 1701445"/>
                  <a:gd name="connsiteY4" fmla="*/ 509499 h 509499"/>
                  <a:gd name="connsiteX5" fmla="*/ 254750 w 1701445"/>
                  <a:gd name="connsiteY5" fmla="*/ 254750 h 509499"/>
                  <a:gd name="connsiteX6" fmla="*/ 0 w 1701445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01445" h="509499">
                    <a:moveTo>
                      <a:pt x="0" y="0"/>
                    </a:moveTo>
                    <a:lnTo>
                      <a:pt x="1446696" y="0"/>
                    </a:lnTo>
                    <a:lnTo>
                      <a:pt x="1701445" y="254750"/>
                    </a:lnTo>
                    <a:lnTo>
                      <a:pt x="1446696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24 міс</a:t>
                </a:r>
              </a:p>
            </p:txBody>
          </p:sp>
          <p:sp>
            <p:nvSpPr>
              <p:cNvPr id="194" name="Полілінія 41">
                <a:extLst>
                  <a:ext uri="{FF2B5EF4-FFF2-40B4-BE49-F238E27FC236}">
                    <a16:creationId xmlns:a16="http://schemas.microsoft.com/office/drawing/2014/main" id="{0A3E06DE-7D64-4F2E-B76E-19A3039FDC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736" y="3691007"/>
                <a:ext cx="2139996" cy="420754"/>
              </a:xfrm>
              <a:custGeom>
                <a:avLst/>
                <a:gdLst>
                  <a:gd name="connsiteX0" fmla="*/ 0 w 1701445"/>
                  <a:gd name="connsiteY0" fmla="*/ 0 h 509499"/>
                  <a:gd name="connsiteX1" fmla="*/ 1446696 w 1701445"/>
                  <a:gd name="connsiteY1" fmla="*/ 0 h 509499"/>
                  <a:gd name="connsiteX2" fmla="*/ 1701445 w 1701445"/>
                  <a:gd name="connsiteY2" fmla="*/ 254750 h 509499"/>
                  <a:gd name="connsiteX3" fmla="*/ 1446696 w 1701445"/>
                  <a:gd name="connsiteY3" fmla="*/ 509499 h 509499"/>
                  <a:gd name="connsiteX4" fmla="*/ 0 w 1701445"/>
                  <a:gd name="connsiteY4" fmla="*/ 509499 h 509499"/>
                  <a:gd name="connsiteX5" fmla="*/ 254750 w 1701445"/>
                  <a:gd name="connsiteY5" fmla="*/ 254750 h 509499"/>
                  <a:gd name="connsiteX6" fmla="*/ 0 w 1701445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01445" h="509499">
                    <a:moveTo>
                      <a:pt x="0" y="0"/>
                    </a:moveTo>
                    <a:lnTo>
                      <a:pt x="1446696" y="0"/>
                    </a:lnTo>
                    <a:lnTo>
                      <a:pt x="1701445" y="254750"/>
                    </a:lnTo>
                    <a:lnTo>
                      <a:pt x="1446696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36 міс</a:t>
                </a:r>
              </a:p>
            </p:txBody>
          </p:sp>
          <p:sp>
            <p:nvSpPr>
              <p:cNvPr id="195" name="Полілінія 45">
                <a:extLst>
                  <a:ext uri="{FF2B5EF4-FFF2-40B4-BE49-F238E27FC236}">
                    <a16:creationId xmlns:a16="http://schemas.microsoft.com/office/drawing/2014/main" id="{0440365A-B368-4277-B3F6-CE97268F9F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736" y="4288599"/>
                <a:ext cx="2139996" cy="420754"/>
              </a:xfrm>
              <a:custGeom>
                <a:avLst/>
                <a:gdLst>
                  <a:gd name="connsiteX0" fmla="*/ 0 w 1776377"/>
                  <a:gd name="connsiteY0" fmla="*/ 0 h 509499"/>
                  <a:gd name="connsiteX1" fmla="*/ 1521628 w 1776377"/>
                  <a:gd name="connsiteY1" fmla="*/ 0 h 509499"/>
                  <a:gd name="connsiteX2" fmla="*/ 1776377 w 1776377"/>
                  <a:gd name="connsiteY2" fmla="*/ 254750 h 509499"/>
                  <a:gd name="connsiteX3" fmla="*/ 1521628 w 1776377"/>
                  <a:gd name="connsiteY3" fmla="*/ 509499 h 509499"/>
                  <a:gd name="connsiteX4" fmla="*/ 0 w 1776377"/>
                  <a:gd name="connsiteY4" fmla="*/ 509499 h 509499"/>
                  <a:gd name="connsiteX5" fmla="*/ 254750 w 1776377"/>
                  <a:gd name="connsiteY5" fmla="*/ 254750 h 509499"/>
                  <a:gd name="connsiteX6" fmla="*/ 0 w 1776377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6377" h="509499">
                    <a:moveTo>
                      <a:pt x="0" y="0"/>
                    </a:moveTo>
                    <a:lnTo>
                      <a:pt x="1521628" y="0"/>
                    </a:lnTo>
                    <a:lnTo>
                      <a:pt x="1776377" y="254750"/>
                    </a:lnTo>
                    <a:lnTo>
                      <a:pt x="1521628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48 міс</a:t>
                </a:r>
              </a:p>
            </p:txBody>
          </p:sp>
          <p:sp>
            <p:nvSpPr>
              <p:cNvPr id="196" name="Полілінія 49">
                <a:extLst>
                  <a:ext uri="{FF2B5EF4-FFF2-40B4-BE49-F238E27FC236}">
                    <a16:creationId xmlns:a16="http://schemas.microsoft.com/office/drawing/2014/main" id="{857D7F99-0E74-4BAC-B3A8-2F7D768BE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736" y="4885190"/>
                <a:ext cx="2139996" cy="420754"/>
              </a:xfrm>
              <a:custGeom>
                <a:avLst/>
                <a:gdLst>
                  <a:gd name="connsiteX0" fmla="*/ 0 w 1832869"/>
                  <a:gd name="connsiteY0" fmla="*/ 0 h 509499"/>
                  <a:gd name="connsiteX1" fmla="*/ 1578120 w 1832869"/>
                  <a:gd name="connsiteY1" fmla="*/ 0 h 509499"/>
                  <a:gd name="connsiteX2" fmla="*/ 1832869 w 1832869"/>
                  <a:gd name="connsiteY2" fmla="*/ 254750 h 509499"/>
                  <a:gd name="connsiteX3" fmla="*/ 1578120 w 1832869"/>
                  <a:gd name="connsiteY3" fmla="*/ 509499 h 509499"/>
                  <a:gd name="connsiteX4" fmla="*/ 0 w 1832869"/>
                  <a:gd name="connsiteY4" fmla="*/ 509499 h 509499"/>
                  <a:gd name="connsiteX5" fmla="*/ 254750 w 1832869"/>
                  <a:gd name="connsiteY5" fmla="*/ 254750 h 509499"/>
                  <a:gd name="connsiteX6" fmla="*/ 0 w 1832869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32869" h="509499">
                    <a:moveTo>
                      <a:pt x="0" y="0"/>
                    </a:moveTo>
                    <a:lnTo>
                      <a:pt x="1578120" y="0"/>
                    </a:lnTo>
                    <a:lnTo>
                      <a:pt x="1832869" y="254750"/>
                    </a:lnTo>
                    <a:lnTo>
                      <a:pt x="1578120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60 міс</a:t>
                </a:r>
              </a:p>
            </p:txBody>
          </p:sp>
          <p:sp>
            <p:nvSpPr>
              <p:cNvPr id="197" name="Полілінія 53">
                <a:extLst>
                  <a:ext uri="{FF2B5EF4-FFF2-40B4-BE49-F238E27FC236}">
                    <a16:creationId xmlns:a16="http://schemas.microsoft.com/office/drawing/2014/main" id="{3016B054-B8D7-4162-827E-614F8BFB83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7736" y="5477350"/>
                <a:ext cx="2139996" cy="420754"/>
              </a:xfrm>
              <a:custGeom>
                <a:avLst/>
                <a:gdLst>
                  <a:gd name="connsiteX0" fmla="*/ 0 w 1827088"/>
                  <a:gd name="connsiteY0" fmla="*/ 0 h 509499"/>
                  <a:gd name="connsiteX1" fmla="*/ 1572339 w 1827088"/>
                  <a:gd name="connsiteY1" fmla="*/ 0 h 509499"/>
                  <a:gd name="connsiteX2" fmla="*/ 1827088 w 1827088"/>
                  <a:gd name="connsiteY2" fmla="*/ 254750 h 509499"/>
                  <a:gd name="connsiteX3" fmla="*/ 1572339 w 1827088"/>
                  <a:gd name="connsiteY3" fmla="*/ 509499 h 509499"/>
                  <a:gd name="connsiteX4" fmla="*/ 0 w 1827088"/>
                  <a:gd name="connsiteY4" fmla="*/ 509499 h 509499"/>
                  <a:gd name="connsiteX5" fmla="*/ 254750 w 1827088"/>
                  <a:gd name="connsiteY5" fmla="*/ 254750 h 509499"/>
                  <a:gd name="connsiteX6" fmla="*/ 0 w 1827088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7088" h="509499">
                    <a:moveTo>
                      <a:pt x="0" y="0"/>
                    </a:moveTo>
                    <a:lnTo>
                      <a:pt x="1572339" y="0"/>
                    </a:lnTo>
                    <a:lnTo>
                      <a:pt x="1827088" y="254750"/>
                    </a:lnTo>
                    <a:lnTo>
                      <a:pt x="1572339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72 міс</a:t>
                </a:r>
              </a:p>
            </p:txBody>
          </p:sp>
          <p:sp>
            <p:nvSpPr>
              <p:cNvPr id="198" name="Полілінія 57">
                <a:extLst>
                  <a:ext uri="{FF2B5EF4-FFF2-40B4-BE49-F238E27FC236}">
                    <a16:creationId xmlns:a16="http://schemas.microsoft.com/office/drawing/2014/main" id="{80A1BB66-9CEF-4965-9FA2-BCB289ECB1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44720" y="6064472"/>
                <a:ext cx="2139996" cy="420754"/>
              </a:xfrm>
              <a:custGeom>
                <a:avLst/>
                <a:gdLst>
                  <a:gd name="connsiteX0" fmla="*/ 0 w 1827088"/>
                  <a:gd name="connsiteY0" fmla="*/ 0 h 509499"/>
                  <a:gd name="connsiteX1" fmla="*/ 1572339 w 1827088"/>
                  <a:gd name="connsiteY1" fmla="*/ 0 h 509499"/>
                  <a:gd name="connsiteX2" fmla="*/ 1827088 w 1827088"/>
                  <a:gd name="connsiteY2" fmla="*/ 254750 h 509499"/>
                  <a:gd name="connsiteX3" fmla="*/ 1572339 w 1827088"/>
                  <a:gd name="connsiteY3" fmla="*/ 509499 h 509499"/>
                  <a:gd name="connsiteX4" fmla="*/ 0 w 1827088"/>
                  <a:gd name="connsiteY4" fmla="*/ 509499 h 509499"/>
                  <a:gd name="connsiteX5" fmla="*/ 254750 w 1827088"/>
                  <a:gd name="connsiteY5" fmla="*/ 254750 h 509499"/>
                  <a:gd name="connsiteX6" fmla="*/ 0 w 1827088"/>
                  <a:gd name="connsiteY6" fmla="*/ 0 h 50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7088" h="509499">
                    <a:moveTo>
                      <a:pt x="0" y="0"/>
                    </a:moveTo>
                    <a:lnTo>
                      <a:pt x="1572339" y="0"/>
                    </a:lnTo>
                    <a:lnTo>
                      <a:pt x="1827088" y="254750"/>
                    </a:lnTo>
                    <a:lnTo>
                      <a:pt x="1572339" y="509499"/>
                    </a:lnTo>
                    <a:lnTo>
                      <a:pt x="0" y="509499"/>
                    </a:lnTo>
                    <a:lnTo>
                      <a:pt x="254750" y="254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9990" tIns="7620" rIns="254749" bIns="7620" numCol="1" spcCol="1270" anchor="ctr" anchorCtr="0">
                <a:noAutofit/>
              </a:bodyPr>
              <a:lstStyle/>
              <a:p>
                <a:pPr marL="0" marR="0" lvl="0" indent="0" algn="ctr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uk-UA" sz="1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84 міс</a:t>
                </a:r>
              </a:p>
            </p:txBody>
          </p:sp>
        </p:grpSp>
        <p:sp>
          <p:nvSpPr>
            <p:cNvPr id="141" name="Округлений прямокутник 78">
              <a:extLst>
                <a:ext uri="{FF2B5EF4-FFF2-40B4-BE49-F238E27FC236}">
                  <a16:creationId xmlns:a16="http://schemas.microsoft.com/office/drawing/2014/main" id="{6216CE87-19AC-42F5-8286-918352D26A23}"/>
                </a:ext>
              </a:extLst>
            </p:cNvPr>
            <p:cNvSpPr/>
            <p:nvPr/>
          </p:nvSpPr>
          <p:spPr>
            <a:xfrm>
              <a:off x="2012886" y="1642451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10%-19,99%</a:t>
              </a:r>
            </a:p>
          </p:txBody>
        </p:sp>
        <p:sp>
          <p:nvSpPr>
            <p:cNvPr id="142" name="Округлений прямокутник 79">
              <a:extLst>
                <a:ext uri="{FF2B5EF4-FFF2-40B4-BE49-F238E27FC236}">
                  <a16:creationId xmlns:a16="http://schemas.microsoft.com/office/drawing/2014/main" id="{38D74264-ACEC-4626-9DE6-7DB233ACB383}"/>
                </a:ext>
              </a:extLst>
            </p:cNvPr>
            <p:cNvSpPr/>
            <p:nvPr/>
          </p:nvSpPr>
          <p:spPr>
            <a:xfrm>
              <a:off x="7908397" y="1636032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rgbClr val="FFFFFF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60%</a:t>
              </a:r>
            </a:p>
          </p:txBody>
        </p:sp>
        <p:sp>
          <p:nvSpPr>
            <p:cNvPr id="143" name="Округлений прямокутник 80">
              <a:extLst>
                <a:ext uri="{FF2B5EF4-FFF2-40B4-BE49-F238E27FC236}">
                  <a16:creationId xmlns:a16="http://schemas.microsoft.com/office/drawing/2014/main" id="{02183E50-A4CC-454F-922F-E455D65319C9}"/>
                </a:ext>
              </a:extLst>
            </p:cNvPr>
            <p:cNvSpPr/>
            <p:nvPr/>
          </p:nvSpPr>
          <p:spPr>
            <a:xfrm>
              <a:off x="3184974" y="1639002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20%-29,99%</a:t>
              </a:r>
            </a:p>
          </p:txBody>
        </p:sp>
        <p:sp>
          <p:nvSpPr>
            <p:cNvPr id="144" name="Округлений прямокутник 82">
              <a:extLst>
                <a:ext uri="{FF2B5EF4-FFF2-40B4-BE49-F238E27FC236}">
                  <a16:creationId xmlns:a16="http://schemas.microsoft.com/office/drawing/2014/main" id="{455AFEE5-F81B-4432-A8CD-9518A3025D71}"/>
                </a:ext>
              </a:extLst>
            </p:cNvPr>
            <p:cNvSpPr/>
            <p:nvPr/>
          </p:nvSpPr>
          <p:spPr>
            <a:xfrm>
              <a:off x="1991578" y="234290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45" name="Округлений прямокутник 83">
              <a:extLst>
                <a:ext uri="{FF2B5EF4-FFF2-40B4-BE49-F238E27FC236}">
                  <a16:creationId xmlns:a16="http://schemas.microsoft.com/office/drawing/2014/main" id="{726AE069-B745-4C89-A147-2D443FD146CF}"/>
                </a:ext>
              </a:extLst>
            </p:cNvPr>
            <p:cNvSpPr/>
            <p:nvPr/>
          </p:nvSpPr>
          <p:spPr>
            <a:xfrm>
              <a:off x="1991578" y="269868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6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46" name="Округлений прямокутник 84">
              <a:extLst>
                <a:ext uri="{FF2B5EF4-FFF2-40B4-BE49-F238E27FC236}">
                  <a16:creationId xmlns:a16="http://schemas.microsoft.com/office/drawing/2014/main" id="{CCD772FB-1AD2-4B98-828B-5D82E8ECA819}"/>
                </a:ext>
              </a:extLst>
            </p:cNvPr>
            <p:cNvSpPr/>
            <p:nvPr/>
          </p:nvSpPr>
          <p:spPr>
            <a:xfrm>
              <a:off x="1989110" y="305535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7" name="Округлений прямокутник 85">
              <a:extLst>
                <a:ext uri="{FF2B5EF4-FFF2-40B4-BE49-F238E27FC236}">
                  <a16:creationId xmlns:a16="http://schemas.microsoft.com/office/drawing/2014/main" id="{F3889BFF-7ADD-493A-ACC9-05501EFFF245}"/>
                </a:ext>
              </a:extLst>
            </p:cNvPr>
            <p:cNvSpPr/>
            <p:nvPr/>
          </p:nvSpPr>
          <p:spPr>
            <a:xfrm>
              <a:off x="1995414" y="3402436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1,9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48" name="Округлений прямокутник 86">
              <a:extLst>
                <a:ext uri="{FF2B5EF4-FFF2-40B4-BE49-F238E27FC236}">
                  <a16:creationId xmlns:a16="http://schemas.microsoft.com/office/drawing/2014/main" id="{4AD5E199-32A0-40C6-AC58-F995E7BAA164}"/>
                </a:ext>
              </a:extLst>
            </p:cNvPr>
            <p:cNvSpPr/>
            <p:nvPr/>
          </p:nvSpPr>
          <p:spPr>
            <a:xfrm>
              <a:off x="1998052" y="375178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1,</a:t>
              </a: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49" name="Округлений прямокутник 87">
              <a:extLst>
                <a:ext uri="{FF2B5EF4-FFF2-40B4-BE49-F238E27FC236}">
                  <a16:creationId xmlns:a16="http://schemas.microsoft.com/office/drawing/2014/main" id="{D345F22B-EA75-4296-9939-BEC834F9AA26}"/>
                </a:ext>
              </a:extLst>
            </p:cNvPr>
            <p:cNvSpPr/>
            <p:nvPr/>
          </p:nvSpPr>
          <p:spPr>
            <a:xfrm>
              <a:off x="1989110" y="4099747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2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50" name="Округлений прямокутник 88">
              <a:extLst>
                <a:ext uri="{FF2B5EF4-FFF2-40B4-BE49-F238E27FC236}">
                  <a16:creationId xmlns:a16="http://schemas.microsoft.com/office/drawing/2014/main" id="{B52454C4-4F01-47B4-AC47-A189A1963EA4}"/>
                </a:ext>
              </a:extLst>
            </p:cNvPr>
            <p:cNvSpPr/>
            <p:nvPr/>
          </p:nvSpPr>
          <p:spPr>
            <a:xfrm>
              <a:off x="1984117" y="4447664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2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51" name="Округлений прямокутник 89">
              <a:extLst>
                <a:ext uri="{FF2B5EF4-FFF2-40B4-BE49-F238E27FC236}">
                  <a16:creationId xmlns:a16="http://schemas.microsoft.com/office/drawing/2014/main" id="{38C677C0-86C7-4126-BDE8-CC41198E0D11}"/>
                </a:ext>
              </a:extLst>
            </p:cNvPr>
            <p:cNvSpPr/>
            <p:nvPr/>
          </p:nvSpPr>
          <p:spPr>
            <a:xfrm>
              <a:off x="3186436" y="2345297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52" name="Округлений прямокутник 90">
              <a:extLst>
                <a:ext uri="{FF2B5EF4-FFF2-40B4-BE49-F238E27FC236}">
                  <a16:creationId xmlns:a16="http://schemas.microsoft.com/office/drawing/2014/main" id="{DE1B7A6E-4EE8-4E45-8C71-6C6D30900B8A}"/>
                </a:ext>
              </a:extLst>
            </p:cNvPr>
            <p:cNvSpPr/>
            <p:nvPr/>
          </p:nvSpPr>
          <p:spPr>
            <a:xfrm>
              <a:off x="3186436" y="270108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5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153" name="Округлений прямокутник 91">
              <a:extLst>
                <a:ext uri="{FF2B5EF4-FFF2-40B4-BE49-F238E27FC236}">
                  <a16:creationId xmlns:a16="http://schemas.microsoft.com/office/drawing/2014/main" id="{9BE1DFBE-EB7B-4CD4-8DDC-998DEEAD1B9C}"/>
                </a:ext>
              </a:extLst>
            </p:cNvPr>
            <p:cNvSpPr/>
            <p:nvPr/>
          </p:nvSpPr>
          <p:spPr>
            <a:xfrm>
              <a:off x="3183968" y="305775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4" name="Округлений прямокутник 92">
              <a:extLst>
                <a:ext uri="{FF2B5EF4-FFF2-40B4-BE49-F238E27FC236}">
                  <a16:creationId xmlns:a16="http://schemas.microsoft.com/office/drawing/2014/main" id="{D9D842D9-AB5F-47F7-B064-C802C5A7A37E}"/>
                </a:ext>
              </a:extLst>
            </p:cNvPr>
            <p:cNvSpPr/>
            <p:nvPr/>
          </p:nvSpPr>
          <p:spPr>
            <a:xfrm>
              <a:off x="3190272" y="3404833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11,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55" name="Округлений прямокутник 93">
              <a:extLst>
                <a:ext uri="{FF2B5EF4-FFF2-40B4-BE49-F238E27FC236}">
                  <a16:creationId xmlns:a16="http://schemas.microsoft.com/office/drawing/2014/main" id="{CDC8BD45-8378-4E3E-9DA1-ABC3A1ABA0AD}"/>
                </a:ext>
              </a:extLst>
            </p:cNvPr>
            <p:cNvSpPr/>
            <p:nvPr/>
          </p:nvSpPr>
          <p:spPr>
            <a:xfrm>
              <a:off x="3192910" y="3754178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56" name="Округлений прямокутник 94">
              <a:extLst>
                <a:ext uri="{FF2B5EF4-FFF2-40B4-BE49-F238E27FC236}">
                  <a16:creationId xmlns:a16="http://schemas.microsoft.com/office/drawing/2014/main" id="{046D3DB4-4A27-4324-A457-6E319C6858BD}"/>
                </a:ext>
              </a:extLst>
            </p:cNvPr>
            <p:cNvSpPr/>
            <p:nvPr/>
          </p:nvSpPr>
          <p:spPr>
            <a:xfrm>
              <a:off x="3183968" y="4102144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2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,49%*</a:t>
              </a:r>
            </a:p>
          </p:txBody>
        </p:sp>
        <p:sp>
          <p:nvSpPr>
            <p:cNvPr id="157" name="Округлений прямокутник 95">
              <a:extLst>
                <a:ext uri="{FF2B5EF4-FFF2-40B4-BE49-F238E27FC236}">
                  <a16:creationId xmlns:a16="http://schemas.microsoft.com/office/drawing/2014/main" id="{0535304F-F0E9-4345-8136-7DA094145345}"/>
                </a:ext>
              </a:extLst>
            </p:cNvPr>
            <p:cNvSpPr/>
            <p:nvPr/>
          </p:nvSpPr>
          <p:spPr>
            <a:xfrm>
              <a:off x="3178975" y="445006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2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,49%*</a:t>
              </a:r>
            </a:p>
          </p:txBody>
        </p:sp>
        <p:sp>
          <p:nvSpPr>
            <p:cNvPr id="158" name="Округлений прямокутник 96">
              <a:extLst>
                <a:ext uri="{FF2B5EF4-FFF2-40B4-BE49-F238E27FC236}">
                  <a16:creationId xmlns:a16="http://schemas.microsoft.com/office/drawing/2014/main" id="{5BB0EAA7-876A-40E0-8D34-77A0C2C84ED6}"/>
                </a:ext>
              </a:extLst>
            </p:cNvPr>
            <p:cNvSpPr/>
            <p:nvPr/>
          </p:nvSpPr>
          <p:spPr>
            <a:xfrm>
              <a:off x="7910509" y="233806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59" name="Округлений прямокутник 97">
              <a:extLst>
                <a:ext uri="{FF2B5EF4-FFF2-40B4-BE49-F238E27FC236}">
                  <a16:creationId xmlns:a16="http://schemas.microsoft.com/office/drawing/2014/main" id="{F8437B49-F5A2-4205-9694-D74C0EC6D651}"/>
                </a:ext>
              </a:extLst>
            </p:cNvPr>
            <p:cNvSpPr/>
            <p:nvPr/>
          </p:nvSpPr>
          <p:spPr>
            <a:xfrm>
              <a:off x="7910509" y="269384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60" name="Округлений прямокутник 98">
              <a:extLst>
                <a:ext uri="{FF2B5EF4-FFF2-40B4-BE49-F238E27FC236}">
                  <a16:creationId xmlns:a16="http://schemas.microsoft.com/office/drawing/2014/main" id="{3D0EE5F5-B7E2-4D28-9F1A-0BF1CEE2AF0B}"/>
                </a:ext>
              </a:extLst>
            </p:cNvPr>
            <p:cNvSpPr/>
            <p:nvPr/>
          </p:nvSpPr>
          <p:spPr>
            <a:xfrm>
              <a:off x="7908041" y="305051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1" name="Округлений прямокутник 99">
              <a:extLst>
                <a:ext uri="{FF2B5EF4-FFF2-40B4-BE49-F238E27FC236}">
                  <a16:creationId xmlns:a16="http://schemas.microsoft.com/office/drawing/2014/main" id="{9AA0B77E-600E-4AC2-9EAD-BFB23D9E0ED9}"/>
                </a:ext>
              </a:extLst>
            </p:cNvPr>
            <p:cNvSpPr/>
            <p:nvPr/>
          </p:nvSpPr>
          <p:spPr>
            <a:xfrm>
              <a:off x="7914345" y="3397596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7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99%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2" name="Округлений прямокутник 100">
              <a:extLst>
                <a:ext uri="{FF2B5EF4-FFF2-40B4-BE49-F238E27FC236}">
                  <a16:creationId xmlns:a16="http://schemas.microsoft.com/office/drawing/2014/main" id="{ECE83248-B549-4474-980D-1BC308525413}"/>
                </a:ext>
              </a:extLst>
            </p:cNvPr>
            <p:cNvSpPr/>
            <p:nvPr/>
          </p:nvSpPr>
          <p:spPr>
            <a:xfrm>
              <a:off x="7916983" y="374694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7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63" name="Округлений прямокутник 101">
              <a:extLst>
                <a:ext uri="{FF2B5EF4-FFF2-40B4-BE49-F238E27FC236}">
                  <a16:creationId xmlns:a16="http://schemas.microsoft.com/office/drawing/2014/main" id="{BDD5D42B-8C05-4727-AD58-EF844DEBC65B}"/>
                </a:ext>
              </a:extLst>
            </p:cNvPr>
            <p:cNvSpPr/>
            <p:nvPr/>
          </p:nvSpPr>
          <p:spPr>
            <a:xfrm>
              <a:off x="7908041" y="4094907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8,99%*</a:t>
              </a:r>
            </a:p>
          </p:txBody>
        </p:sp>
        <p:sp>
          <p:nvSpPr>
            <p:cNvPr id="164" name="Округлений прямокутник 102">
              <a:extLst>
                <a:ext uri="{FF2B5EF4-FFF2-40B4-BE49-F238E27FC236}">
                  <a16:creationId xmlns:a16="http://schemas.microsoft.com/office/drawing/2014/main" id="{0646808D-64E5-4B77-A72F-EA2E5FBBDB95}"/>
                </a:ext>
              </a:extLst>
            </p:cNvPr>
            <p:cNvSpPr/>
            <p:nvPr/>
          </p:nvSpPr>
          <p:spPr>
            <a:xfrm>
              <a:off x="7912656" y="444210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8,99%*</a:t>
              </a:r>
            </a:p>
          </p:txBody>
        </p:sp>
        <p:sp>
          <p:nvSpPr>
            <p:cNvPr id="165" name="П'ятикутник 104">
              <a:extLst>
                <a:ext uri="{FF2B5EF4-FFF2-40B4-BE49-F238E27FC236}">
                  <a16:creationId xmlns:a16="http://schemas.microsoft.com/office/drawing/2014/main" id="{1799F944-64B1-4E1A-8FD9-4DCCD18BBD1A}"/>
                </a:ext>
              </a:extLst>
            </p:cNvPr>
            <p:cNvSpPr/>
            <p:nvPr/>
          </p:nvSpPr>
          <p:spPr>
            <a:xfrm rot="5400000">
              <a:off x="823614" y="1220305"/>
              <a:ext cx="291241" cy="1815818"/>
            </a:xfrm>
            <a:prstGeom prst="homePlate">
              <a:avLst/>
            </a:prstGeom>
            <a:solidFill>
              <a:schemeClr val="accent4"/>
            </a:solidFill>
            <a:ln w="254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Термін кредитування</a:t>
              </a:r>
            </a:p>
          </p:txBody>
        </p:sp>
        <p:sp>
          <p:nvSpPr>
            <p:cNvPr id="166" name="Округлений прямокутник 105">
              <a:extLst>
                <a:ext uri="{FF2B5EF4-FFF2-40B4-BE49-F238E27FC236}">
                  <a16:creationId xmlns:a16="http://schemas.microsoft.com/office/drawing/2014/main" id="{B8D11020-7042-444C-BEE6-351AB84B740A}"/>
                </a:ext>
              </a:extLst>
            </p:cNvPr>
            <p:cNvSpPr/>
            <p:nvPr/>
          </p:nvSpPr>
          <p:spPr>
            <a:xfrm>
              <a:off x="1991578" y="1973269"/>
              <a:ext cx="7018404" cy="272178"/>
            </a:xfrm>
            <a:prstGeom prst="roundRect">
              <a:avLst/>
            </a:prstGeom>
            <a:solidFill>
              <a:schemeClr val="accent4"/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Річна ставка</a:t>
              </a:r>
            </a:p>
          </p:txBody>
        </p:sp>
        <p:sp>
          <p:nvSpPr>
            <p:cNvPr id="167" name="Округлений прямокутник 73">
              <a:extLst>
                <a:ext uri="{FF2B5EF4-FFF2-40B4-BE49-F238E27FC236}">
                  <a16:creationId xmlns:a16="http://schemas.microsoft.com/office/drawing/2014/main" id="{9066A8A8-028A-4584-9518-2407C3D96C6E}"/>
                </a:ext>
              </a:extLst>
            </p:cNvPr>
            <p:cNvSpPr/>
            <p:nvPr/>
          </p:nvSpPr>
          <p:spPr>
            <a:xfrm>
              <a:off x="4364731" y="1634742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30%-39,99%</a:t>
              </a:r>
            </a:p>
          </p:txBody>
        </p:sp>
        <p:sp>
          <p:nvSpPr>
            <p:cNvPr id="168" name="Округлений прямокутник 74">
              <a:extLst>
                <a:ext uri="{FF2B5EF4-FFF2-40B4-BE49-F238E27FC236}">
                  <a16:creationId xmlns:a16="http://schemas.microsoft.com/office/drawing/2014/main" id="{A6ECDC9B-718B-41DD-AEAF-3B2AB52C2A1A}"/>
                </a:ext>
              </a:extLst>
            </p:cNvPr>
            <p:cNvSpPr/>
            <p:nvPr/>
          </p:nvSpPr>
          <p:spPr>
            <a:xfrm>
              <a:off x="4366193" y="2341037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69" name="Округлений прямокутник 75">
              <a:extLst>
                <a:ext uri="{FF2B5EF4-FFF2-40B4-BE49-F238E27FC236}">
                  <a16:creationId xmlns:a16="http://schemas.microsoft.com/office/drawing/2014/main" id="{B52FFE12-EB58-4DA7-AA42-A6C92CEF9AF1}"/>
                </a:ext>
              </a:extLst>
            </p:cNvPr>
            <p:cNvSpPr/>
            <p:nvPr/>
          </p:nvSpPr>
          <p:spPr>
            <a:xfrm>
              <a:off x="4366193" y="269682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4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,99%</a:t>
              </a:r>
            </a:p>
          </p:txBody>
        </p:sp>
        <p:sp>
          <p:nvSpPr>
            <p:cNvPr id="170" name="Округлений прямокутник 76">
              <a:extLst>
                <a:ext uri="{FF2B5EF4-FFF2-40B4-BE49-F238E27FC236}">
                  <a16:creationId xmlns:a16="http://schemas.microsoft.com/office/drawing/2014/main" id="{A9E6A322-B894-475E-B0F2-FBA6A4D61948}"/>
                </a:ext>
              </a:extLst>
            </p:cNvPr>
            <p:cNvSpPr/>
            <p:nvPr/>
          </p:nvSpPr>
          <p:spPr>
            <a:xfrm>
              <a:off x="4363725" y="305349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7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1" name="Округлений прямокутник 77">
              <a:extLst>
                <a:ext uri="{FF2B5EF4-FFF2-40B4-BE49-F238E27FC236}">
                  <a16:creationId xmlns:a16="http://schemas.microsoft.com/office/drawing/2014/main" id="{194A861C-CFA9-4FEF-BF82-C2EA74C31F9F}"/>
                </a:ext>
              </a:extLst>
            </p:cNvPr>
            <p:cNvSpPr/>
            <p:nvPr/>
          </p:nvSpPr>
          <p:spPr>
            <a:xfrm>
              <a:off x="4370029" y="3400573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72" name="Округлений прямокутник 81">
              <a:extLst>
                <a:ext uri="{FF2B5EF4-FFF2-40B4-BE49-F238E27FC236}">
                  <a16:creationId xmlns:a16="http://schemas.microsoft.com/office/drawing/2014/main" id="{8C70FAE8-042D-4C62-816F-D13851D15E0A}"/>
                </a:ext>
              </a:extLst>
            </p:cNvPr>
            <p:cNvSpPr/>
            <p:nvPr/>
          </p:nvSpPr>
          <p:spPr>
            <a:xfrm>
              <a:off x="4372667" y="3749918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73" name="Округлений прямокутник 103">
              <a:extLst>
                <a:ext uri="{FF2B5EF4-FFF2-40B4-BE49-F238E27FC236}">
                  <a16:creationId xmlns:a16="http://schemas.microsoft.com/office/drawing/2014/main" id="{4361C73C-8D22-48F4-ADBE-1C2CB3A4B0A3}"/>
                </a:ext>
              </a:extLst>
            </p:cNvPr>
            <p:cNvSpPr/>
            <p:nvPr/>
          </p:nvSpPr>
          <p:spPr>
            <a:xfrm>
              <a:off x="4363725" y="4097884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74" name="Округлений прямокутник 106">
              <a:extLst>
                <a:ext uri="{FF2B5EF4-FFF2-40B4-BE49-F238E27FC236}">
                  <a16:creationId xmlns:a16="http://schemas.microsoft.com/office/drawing/2014/main" id="{22C08DB0-A20C-4193-875F-DE1A950CD004}"/>
                </a:ext>
              </a:extLst>
            </p:cNvPr>
            <p:cNvSpPr/>
            <p:nvPr/>
          </p:nvSpPr>
          <p:spPr>
            <a:xfrm>
              <a:off x="4358732" y="444580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75" name="Округлений прямокутник 107">
              <a:extLst>
                <a:ext uri="{FF2B5EF4-FFF2-40B4-BE49-F238E27FC236}">
                  <a16:creationId xmlns:a16="http://schemas.microsoft.com/office/drawing/2014/main" id="{3B8A320C-11BC-46D3-9045-7DED29DD559F}"/>
                </a:ext>
              </a:extLst>
            </p:cNvPr>
            <p:cNvSpPr/>
            <p:nvPr/>
          </p:nvSpPr>
          <p:spPr>
            <a:xfrm>
              <a:off x="5551059" y="1639590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40%-49,99%</a:t>
              </a:r>
            </a:p>
          </p:txBody>
        </p:sp>
        <p:sp>
          <p:nvSpPr>
            <p:cNvPr id="176" name="Округлений прямокутник 108">
              <a:extLst>
                <a:ext uri="{FF2B5EF4-FFF2-40B4-BE49-F238E27FC236}">
                  <a16:creationId xmlns:a16="http://schemas.microsoft.com/office/drawing/2014/main" id="{AB6981E9-AD2D-449E-BFF5-ED30C5E01FD9}"/>
                </a:ext>
              </a:extLst>
            </p:cNvPr>
            <p:cNvSpPr/>
            <p:nvPr/>
          </p:nvSpPr>
          <p:spPr>
            <a:xfrm>
              <a:off x="5552521" y="2345885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77" name="Округлений прямокутник 109">
              <a:extLst>
                <a:ext uri="{FF2B5EF4-FFF2-40B4-BE49-F238E27FC236}">
                  <a16:creationId xmlns:a16="http://schemas.microsoft.com/office/drawing/2014/main" id="{F5E80A0B-8058-4F31-BD77-D78D4D7671A7}"/>
                </a:ext>
              </a:extLst>
            </p:cNvPr>
            <p:cNvSpPr/>
            <p:nvPr/>
          </p:nvSpPr>
          <p:spPr>
            <a:xfrm>
              <a:off x="5552521" y="270167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78" name="Округлений прямокутник 110">
              <a:extLst>
                <a:ext uri="{FF2B5EF4-FFF2-40B4-BE49-F238E27FC236}">
                  <a16:creationId xmlns:a16="http://schemas.microsoft.com/office/drawing/2014/main" id="{6708879F-7EDF-45A4-9BC0-CED0DAD572AB}"/>
                </a:ext>
              </a:extLst>
            </p:cNvPr>
            <p:cNvSpPr/>
            <p:nvPr/>
          </p:nvSpPr>
          <p:spPr>
            <a:xfrm>
              <a:off x="5550053" y="305834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9" name="Округлений прямокутник 111">
              <a:extLst>
                <a:ext uri="{FF2B5EF4-FFF2-40B4-BE49-F238E27FC236}">
                  <a16:creationId xmlns:a16="http://schemas.microsoft.com/office/drawing/2014/main" id="{7EFFBFAB-B4D8-4EC3-A9F0-49B56D858604}"/>
                </a:ext>
              </a:extLst>
            </p:cNvPr>
            <p:cNvSpPr/>
            <p:nvPr/>
          </p:nvSpPr>
          <p:spPr>
            <a:xfrm>
              <a:off x="5556357" y="340542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80" name="Округлений прямокутник 112">
              <a:extLst>
                <a:ext uri="{FF2B5EF4-FFF2-40B4-BE49-F238E27FC236}">
                  <a16:creationId xmlns:a16="http://schemas.microsoft.com/office/drawing/2014/main" id="{B336ED15-0C10-4E51-AA70-31146AD7CBD3}"/>
                </a:ext>
              </a:extLst>
            </p:cNvPr>
            <p:cNvSpPr/>
            <p:nvPr/>
          </p:nvSpPr>
          <p:spPr>
            <a:xfrm>
              <a:off x="5558995" y="3754766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81" name="Округлений прямокутник 113">
              <a:extLst>
                <a:ext uri="{FF2B5EF4-FFF2-40B4-BE49-F238E27FC236}">
                  <a16:creationId xmlns:a16="http://schemas.microsoft.com/office/drawing/2014/main" id="{85989640-EE53-4E8C-A9BB-39280B1081E2}"/>
                </a:ext>
              </a:extLst>
            </p:cNvPr>
            <p:cNvSpPr/>
            <p:nvPr/>
          </p:nvSpPr>
          <p:spPr>
            <a:xfrm>
              <a:off x="5550053" y="410273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82" name="Округлений прямокутник 114">
              <a:extLst>
                <a:ext uri="{FF2B5EF4-FFF2-40B4-BE49-F238E27FC236}">
                  <a16:creationId xmlns:a16="http://schemas.microsoft.com/office/drawing/2014/main" id="{6A0B94AF-2FBB-44E5-A9C8-8B19EAFD8AD2}"/>
                </a:ext>
              </a:extLst>
            </p:cNvPr>
            <p:cNvSpPr/>
            <p:nvPr/>
          </p:nvSpPr>
          <p:spPr>
            <a:xfrm>
              <a:off x="5545060" y="445065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9%*</a:t>
              </a:r>
            </a:p>
          </p:txBody>
        </p:sp>
        <p:sp>
          <p:nvSpPr>
            <p:cNvPr id="183" name="Округлений прямокутник 115">
              <a:extLst>
                <a:ext uri="{FF2B5EF4-FFF2-40B4-BE49-F238E27FC236}">
                  <a16:creationId xmlns:a16="http://schemas.microsoft.com/office/drawing/2014/main" id="{1991F350-5C78-48CF-83A6-47F0B92CEA24}"/>
                </a:ext>
              </a:extLst>
            </p:cNvPr>
            <p:cNvSpPr/>
            <p:nvPr/>
          </p:nvSpPr>
          <p:spPr>
            <a:xfrm>
              <a:off x="6729810" y="1641311"/>
              <a:ext cx="1101941" cy="2721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50%-59,99%</a:t>
              </a:r>
            </a:p>
          </p:txBody>
        </p:sp>
        <p:sp>
          <p:nvSpPr>
            <p:cNvPr id="184" name="Округлений прямокутник 116">
              <a:extLst>
                <a:ext uri="{FF2B5EF4-FFF2-40B4-BE49-F238E27FC236}">
                  <a16:creationId xmlns:a16="http://schemas.microsoft.com/office/drawing/2014/main" id="{DC3388C4-73A2-41DB-8C5B-AD93281B97F3}"/>
                </a:ext>
              </a:extLst>
            </p:cNvPr>
            <p:cNvSpPr/>
            <p:nvPr/>
          </p:nvSpPr>
          <p:spPr>
            <a:xfrm>
              <a:off x="6731272" y="2347606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85" name="Округлений прямокутник 117">
              <a:extLst>
                <a:ext uri="{FF2B5EF4-FFF2-40B4-BE49-F238E27FC236}">
                  <a16:creationId xmlns:a16="http://schemas.microsoft.com/office/drawing/2014/main" id="{9B8C8B8F-4C77-4F90-8CD5-0F2E3F84AC25}"/>
                </a:ext>
              </a:extLst>
            </p:cNvPr>
            <p:cNvSpPr/>
            <p:nvPr/>
          </p:nvSpPr>
          <p:spPr>
            <a:xfrm>
              <a:off x="6731272" y="270339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0,001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86" name="Округлений прямокутник 118">
              <a:extLst>
                <a:ext uri="{FF2B5EF4-FFF2-40B4-BE49-F238E27FC236}">
                  <a16:creationId xmlns:a16="http://schemas.microsoft.com/office/drawing/2014/main" id="{4E623B5B-599C-4DCC-81C7-29324AC7D6A3}"/>
                </a:ext>
              </a:extLst>
            </p:cNvPr>
            <p:cNvSpPr/>
            <p:nvPr/>
          </p:nvSpPr>
          <p:spPr>
            <a:xfrm>
              <a:off x="6728804" y="3060061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3,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9%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*</a:t>
              </a:r>
              <a:endParaRPr kumimoji="0" lang="uk-UA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7" name="Округлений прямокутник 119">
              <a:extLst>
                <a:ext uri="{FF2B5EF4-FFF2-40B4-BE49-F238E27FC236}">
                  <a16:creationId xmlns:a16="http://schemas.microsoft.com/office/drawing/2014/main" id="{A2C1EB3E-A7F6-4905-B65A-1214F966931C}"/>
                </a:ext>
              </a:extLst>
            </p:cNvPr>
            <p:cNvSpPr/>
            <p:nvPr/>
          </p:nvSpPr>
          <p:spPr>
            <a:xfrm>
              <a:off x="6735108" y="3407142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,99%*</a:t>
              </a:r>
            </a:p>
          </p:txBody>
        </p:sp>
        <p:sp>
          <p:nvSpPr>
            <p:cNvPr id="188" name="Округлений прямокутник 120">
              <a:extLst>
                <a:ext uri="{FF2B5EF4-FFF2-40B4-BE49-F238E27FC236}">
                  <a16:creationId xmlns:a16="http://schemas.microsoft.com/office/drawing/2014/main" id="{82D98607-B88F-4C9D-8E9C-A49A64CE8957}"/>
                </a:ext>
              </a:extLst>
            </p:cNvPr>
            <p:cNvSpPr/>
            <p:nvPr/>
          </p:nvSpPr>
          <p:spPr>
            <a:xfrm>
              <a:off x="6737746" y="3756487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,99%*</a:t>
              </a:r>
            </a:p>
          </p:txBody>
        </p:sp>
        <p:sp>
          <p:nvSpPr>
            <p:cNvPr id="189" name="Округлений прямокутник 121">
              <a:extLst>
                <a:ext uri="{FF2B5EF4-FFF2-40B4-BE49-F238E27FC236}">
                  <a16:creationId xmlns:a16="http://schemas.microsoft.com/office/drawing/2014/main" id="{20AB7D43-433A-432E-8D6D-CCF8515E0FB0}"/>
                </a:ext>
              </a:extLst>
            </p:cNvPr>
            <p:cNvSpPr/>
            <p:nvPr/>
          </p:nvSpPr>
          <p:spPr>
            <a:xfrm>
              <a:off x="6728804" y="4104453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,99%*</a:t>
              </a:r>
            </a:p>
          </p:txBody>
        </p:sp>
        <p:sp>
          <p:nvSpPr>
            <p:cNvPr id="190" name="Округлений прямокутник 122">
              <a:extLst>
                <a:ext uri="{FF2B5EF4-FFF2-40B4-BE49-F238E27FC236}">
                  <a16:creationId xmlns:a16="http://schemas.microsoft.com/office/drawing/2014/main" id="{66178C88-803F-45C0-95D5-42F8405789F6}"/>
                </a:ext>
              </a:extLst>
            </p:cNvPr>
            <p:cNvSpPr/>
            <p:nvPr/>
          </p:nvSpPr>
          <p:spPr>
            <a:xfrm>
              <a:off x="6723811" y="4452370"/>
              <a:ext cx="1101941" cy="2721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254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300" dirty="0">
                  <a:solidFill>
                    <a:prstClr val="white"/>
                  </a:solidFill>
                  <a:latin typeface="Calibri"/>
                </a:rPr>
                <a:t>9</a:t>
              </a:r>
              <a:r>
                <a:rPr kumimoji="0" lang="uk-UA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,99%*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875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305</Words>
  <Application>Microsoft Office PowerPoint</Application>
  <PresentationFormat>Широкий екран</PresentationFormat>
  <Paragraphs>72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Narkisim</vt:lpstr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Майданюк Олександр Вікторович</dc:creator>
  <cp:lastModifiedBy>Майданюк Олександр Вікторович</cp:lastModifiedBy>
  <cp:revision>14</cp:revision>
  <dcterms:created xsi:type="dcterms:W3CDTF">2020-01-20T12:57:31Z</dcterms:created>
  <dcterms:modified xsi:type="dcterms:W3CDTF">2020-07-01T11:48:43Z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96b720-f7d6-4971-9140-a46bfc7c4028_Enabled">
    <vt:lpwstr>True</vt:lpwstr>
  </property>
  <property fmtid="{D5CDD505-2E9C-101B-9397-08002B2CF9AE}" pid="3" name="MSIP_Label_ca96b720-f7d6-4971-9140-a46bfc7c4028_SiteId">
    <vt:lpwstr>b39a729c-a0aa-4f10-9882-f542c55abba7</vt:lpwstr>
  </property>
  <property fmtid="{D5CDD505-2E9C-101B-9397-08002B2CF9AE}" pid="4" name="MSIP_Label_ca96b720-f7d6-4971-9140-a46bfc7c4028_Owner">
    <vt:lpwstr>ovmaidaniuk@kredobank.com.ua</vt:lpwstr>
  </property>
  <property fmtid="{D5CDD505-2E9C-101B-9397-08002B2CF9AE}" pid="5" name="MSIP_Label_ca96b720-f7d6-4971-9140-a46bfc7c4028_SetDate">
    <vt:lpwstr>2020-01-20T12:59:16.8860671Z</vt:lpwstr>
  </property>
  <property fmtid="{D5CDD505-2E9C-101B-9397-08002B2CF9AE}" pid="6" name="MSIP_Label_ca96b720-f7d6-4971-9140-a46bfc7c4028_Name">
    <vt:lpwstr>Публічна інформація</vt:lpwstr>
  </property>
  <property fmtid="{D5CDD505-2E9C-101B-9397-08002B2CF9AE}" pid="7" name="MSIP_Label_ca96b720-f7d6-4971-9140-a46bfc7c4028_Application">
    <vt:lpwstr>Microsoft Azure Information Protection</vt:lpwstr>
  </property>
  <property fmtid="{D5CDD505-2E9C-101B-9397-08002B2CF9AE}" pid="8" name="MSIP_Label_ca96b720-f7d6-4971-9140-a46bfc7c4028_ActionId">
    <vt:lpwstr>cc760ce2-cd3d-4a1c-a47a-b839214366c1</vt:lpwstr>
  </property>
  <property fmtid="{D5CDD505-2E9C-101B-9397-08002B2CF9AE}" pid="9" name="MSIP_Label_ca96b720-f7d6-4971-9140-a46bfc7c4028_Extended_MSFT_Method">
    <vt:lpwstr>Manual</vt:lpwstr>
  </property>
  <property fmtid="{D5CDD505-2E9C-101B-9397-08002B2CF9AE}" pid="10" name="Sensitivity">
    <vt:lpwstr>Публічна інформація</vt:lpwstr>
  </property>
</Properties>
</file>